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6" r:id="rId8"/>
    <p:sldId id="268" r:id="rId9"/>
    <p:sldId id="270" r:id="rId10"/>
    <p:sldId id="272" r:id="rId11"/>
    <p:sldId id="273" r:id="rId12"/>
    <p:sldId id="274" r:id="rId13"/>
    <p:sldId id="275" r:id="rId14"/>
    <p:sldId id="301" r:id="rId15"/>
    <p:sldId id="300" r:id="rId16"/>
    <p:sldId id="276" r:id="rId17"/>
    <p:sldId id="277" r:id="rId18"/>
    <p:sldId id="278" r:id="rId19"/>
    <p:sldId id="280" r:id="rId20"/>
    <p:sldId id="281" r:id="rId21"/>
    <p:sldId id="299" r:id="rId22"/>
    <p:sldId id="298" r:id="rId23"/>
    <p:sldId id="279" r:id="rId24"/>
    <p:sldId id="282" r:id="rId25"/>
    <p:sldId id="283" r:id="rId26"/>
    <p:sldId id="288" r:id="rId27"/>
    <p:sldId id="292" r:id="rId28"/>
    <p:sldId id="284" r:id="rId29"/>
    <p:sldId id="285" r:id="rId30"/>
    <p:sldId id="286" r:id="rId31"/>
    <p:sldId id="287" r:id="rId32"/>
    <p:sldId id="289" r:id="rId33"/>
    <p:sldId id="290" r:id="rId34"/>
    <p:sldId id="294" r:id="rId35"/>
    <p:sldId id="295" r:id="rId36"/>
    <p:sldId id="296" r:id="rId37"/>
    <p:sldId id="293" r:id="rId38"/>
    <p:sldId id="297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adhandmade.wordpress.com/2016/11/08/the-exhibition-of-ataturks-clothes-the-most-stylish-leader-of-the-century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EF0F-330D-4530-9E04-A12E2E7934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Hijyen, sağlık, pandemi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C6494C-FA3C-43EE-B900-1E2B698BF7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 DR. O. KÜRŞAD ARTAR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73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86A8-012A-4C4C-AE41-27A6B09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Sağlığın korunması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024F-321A-4CB3-BA83-2A184B0852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1.Yeterli ve dengeli beslenme</a:t>
            </a:r>
          </a:p>
          <a:p>
            <a:pPr marL="0" indent="0">
              <a:buNone/>
            </a:pPr>
            <a:r>
              <a:rPr lang="tr-TR" dirty="0"/>
              <a:t> 2. Temiz hava </a:t>
            </a:r>
          </a:p>
          <a:p>
            <a:pPr marL="0" indent="0">
              <a:buNone/>
            </a:pPr>
            <a:r>
              <a:rPr lang="tr-TR" dirty="0"/>
              <a:t> 3. Düzenli ve yeterli bedensel etkinlik </a:t>
            </a:r>
          </a:p>
          <a:p>
            <a:pPr marL="0" indent="0">
              <a:buNone/>
            </a:pPr>
            <a:r>
              <a:rPr lang="tr-TR" dirty="0"/>
              <a:t> 4. Düzenli ve yeterli uyku </a:t>
            </a:r>
          </a:p>
          <a:p>
            <a:pPr marL="0" indent="0">
              <a:buNone/>
            </a:pPr>
            <a:r>
              <a:rPr lang="tr-TR" dirty="0"/>
              <a:t> 5. Stresle baş edebilme </a:t>
            </a:r>
          </a:p>
          <a:p>
            <a:pPr marL="0" indent="0">
              <a:buNone/>
            </a:pPr>
            <a:r>
              <a:rPr lang="tr-TR" dirty="0"/>
              <a:t> 6. Kaza ve yaralanmalardan korunma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7. Hastalıklardan korunma </a:t>
            </a:r>
          </a:p>
          <a:p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6F272-BA62-479D-A083-0A52DD098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     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24992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C8AEA-B1B4-4A01-B02C-3DC93809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dirty="0"/>
              <a:t>Hijyen</a:t>
            </a:r>
            <a:r>
              <a:rPr lang="tr-T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3019E-738F-4940-BF30-E613D19B4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Sağlığa zarar verecek ortamlardan korunmak için yapılacak uygulamalar ve alınan temizlik önlemlerinin tümü</a:t>
            </a:r>
          </a:p>
        </p:txBody>
      </p:sp>
    </p:spTree>
    <p:extLst>
      <p:ext uri="{BB962C8B-B14F-4D97-AF65-F5344CB8AC3E}">
        <p14:creationId xmlns:p14="http://schemas.microsoft.com/office/powerpoint/2010/main" val="340446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F1E8-2117-4E80-958C-1F0AA8DDE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Kişisel hijyen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B9CEA-C198-4ADF-8591-853C08454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4400" dirty="0">
                <a:latin typeface="Bodoni MT" panose="02070603080606020203" pitchFamily="18" charset="0"/>
              </a:rPr>
              <a:t> </a:t>
            </a:r>
            <a:r>
              <a:rPr lang="tr-TR" altLang="tr-TR" sz="3600" dirty="0">
                <a:latin typeface="Bodoni MT" panose="02070603080606020203" pitchFamily="18" charset="0"/>
              </a:rPr>
              <a:t>Bireyin sağlığını sürdürmek için yaptığı “ÖZBAKIM’’ uygulamalarını içerir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71846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1A34F-DDF6-45E3-8118-38E51781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KİŞİSEL HİJYENİ ETKİLEYEN FAKTÖRLER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EEB09-0F38-4861-94A6-9C230FF2F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FF0066"/>
              </a:buClr>
              <a:buNone/>
            </a:pPr>
            <a:r>
              <a:rPr lang="tr-TR" altLang="tr-TR" sz="3200" dirty="0">
                <a:latin typeface="+mj-lt"/>
              </a:rPr>
              <a:t>Kültür</a:t>
            </a:r>
          </a:p>
          <a:p>
            <a:pPr marL="0" indent="0">
              <a:buClr>
                <a:srgbClr val="FF0066"/>
              </a:buClr>
              <a:buNone/>
            </a:pPr>
            <a:r>
              <a:rPr lang="tr-TR" altLang="tr-TR" sz="3200" dirty="0">
                <a:latin typeface="+mj-lt"/>
              </a:rPr>
              <a:t>Sosyal – Ekonomik Durum</a:t>
            </a:r>
          </a:p>
          <a:p>
            <a:pPr marL="0" indent="0">
              <a:buClr>
                <a:srgbClr val="FF0066"/>
              </a:buClr>
              <a:buNone/>
            </a:pPr>
            <a:r>
              <a:rPr lang="tr-TR" altLang="tr-TR" sz="3200" dirty="0">
                <a:latin typeface="+mj-lt"/>
              </a:rPr>
              <a:t>Aile</a:t>
            </a:r>
          </a:p>
          <a:p>
            <a:pPr marL="0" indent="0">
              <a:buClr>
                <a:srgbClr val="FF0066"/>
              </a:buClr>
              <a:buNone/>
            </a:pPr>
            <a:r>
              <a:rPr lang="tr-TR" altLang="tr-TR" sz="3200" dirty="0">
                <a:latin typeface="+mj-lt"/>
              </a:rPr>
              <a:t>Kişilik</a:t>
            </a:r>
          </a:p>
          <a:p>
            <a:pPr marL="0" indent="0">
              <a:buClr>
                <a:srgbClr val="FF0066"/>
              </a:buClr>
              <a:buNone/>
            </a:pPr>
            <a:r>
              <a:rPr lang="tr-TR" altLang="tr-TR" sz="3200" dirty="0">
                <a:latin typeface="+mj-lt"/>
              </a:rPr>
              <a:t>Hastalık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3626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AEA2-E07A-480D-A349-CD1463E1D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özbakım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AEE6-9570-4250-A1D2-57EB28C8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450613"/>
          </a:xfrm>
        </p:spPr>
        <p:txBody>
          <a:bodyPr/>
          <a:lstStyle/>
          <a:p>
            <a:r>
              <a:rPr lang="tr-TR" sz="4000" dirty="0"/>
              <a:t>Cilt temizliği </a:t>
            </a:r>
          </a:p>
          <a:p>
            <a:r>
              <a:rPr lang="tr-TR" sz="4000" dirty="0"/>
              <a:t>Ağız bakımı /diş sağlığı</a:t>
            </a:r>
          </a:p>
          <a:p>
            <a:r>
              <a:rPr lang="tr-TR" sz="4000" dirty="0"/>
              <a:t>Çocuklarda tuvalet eğitimi</a:t>
            </a:r>
          </a:p>
          <a:p>
            <a:r>
              <a:rPr lang="tr-TR" sz="4000" dirty="0"/>
              <a:t>El yıkama alışkanlığı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2155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35D89-3241-4CB4-B2C8-F6B5C9995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Çevresel hijyen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3C95E-F7C8-4D1F-BBD1-CACE49531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Su temizliği</a:t>
            </a:r>
          </a:p>
          <a:p>
            <a:r>
              <a:rPr lang="tr-TR" sz="3600" dirty="0"/>
              <a:t>Gıda temizliği ve güvenliği</a:t>
            </a:r>
          </a:p>
          <a:p>
            <a:r>
              <a:rPr lang="tr-TR" sz="3600" dirty="0"/>
              <a:t>Yaşam alanlarının temizliği, sağlığa uygunluk</a:t>
            </a:r>
          </a:p>
        </p:txBody>
      </p:sp>
    </p:spTree>
    <p:extLst>
      <p:ext uri="{BB962C8B-B14F-4D97-AF65-F5344CB8AC3E}">
        <p14:creationId xmlns:p14="http://schemas.microsoft.com/office/powerpoint/2010/main" val="4014977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64A50-3C43-4B4B-91BB-F0790CBE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aşı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1F87F-8FD4-40B9-9A41-0BB369F86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İnsan ve hayvanlarda hastalık yapma yeteneğinde olan virüs, bakteri vb. mikropların hastalık yapma özelliklerinden arındırılarak ya da bazı mikropların salgıladığı toksinlerin etkileri ortadan kaldırılarak geliştirilen biyolojik ürünlere aşı denir</a:t>
            </a:r>
          </a:p>
        </p:txBody>
      </p:sp>
    </p:spTree>
    <p:extLst>
      <p:ext uri="{BB962C8B-B14F-4D97-AF65-F5344CB8AC3E}">
        <p14:creationId xmlns:p14="http://schemas.microsoft.com/office/powerpoint/2010/main" val="878255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E442-A187-4EAE-BDEA-1677B6E1A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Zatürre aşısı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BF12C-907D-4A4B-B820-B216FDF19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Pnömokok aşısı 13 lü tip ve 23 lü tip</a:t>
            </a:r>
          </a:p>
          <a:p>
            <a:r>
              <a:rPr lang="tr-TR" sz="4000" dirty="0"/>
              <a:t>Önce 13lü tip 1 yıl sonra 23lü tip</a:t>
            </a:r>
          </a:p>
          <a:p>
            <a:r>
              <a:rPr lang="tr-TR" sz="4000" dirty="0"/>
              <a:t>5 Yıl arayla 23lü tipin tekrarı</a:t>
            </a:r>
          </a:p>
        </p:txBody>
      </p:sp>
    </p:spTree>
    <p:extLst>
      <p:ext uri="{BB962C8B-B14F-4D97-AF65-F5344CB8AC3E}">
        <p14:creationId xmlns:p14="http://schemas.microsoft.com/office/powerpoint/2010/main" val="1513411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7D02-2913-4D0B-9A18-331CD062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Grip aşısı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57284-853A-4786-B60D-B039E64E0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3 Yaş altı 2 yarım doz </a:t>
            </a:r>
          </a:p>
          <a:p>
            <a:r>
              <a:rPr lang="tr-TR" sz="3600" dirty="0"/>
              <a:t>3 yaş üzeri yılda bir tam doz </a:t>
            </a:r>
          </a:p>
          <a:p>
            <a:r>
              <a:rPr lang="tr-TR" sz="3600" dirty="0"/>
              <a:t>Ekim Kasım aylarında </a:t>
            </a:r>
          </a:p>
          <a:p>
            <a:r>
              <a:rPr lang="tr-TR" sz="3600" dirty="0"/>
              <a:t>Etkinlik 6 ay civarı</a:t>
            </a:r>
          </a:p>
        </p:txBody>
      </p:sp>
    </p:spTree>
    <p:extLst>
      <p:ext uri="{BB962C8B-B14F-4D97-AF65-F5344CB8AC3E}">
        <p14:creationId xmlns:p14="http://schemas.microsoft.com/office/powerpoint/2010/main" val="885427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2649-E73D-4373-AA35-CC1F961E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pandemi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A55EC-74D0-4696-812C-5A7F11B1D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Pandemi; dünyada birden fazla ülkede veya kıtada, çok geniş bir alanda yayılan ve etkisini gösteren salgın hastalıklara verilen genel isimdir. </a:t>
            </a:r>
          </a:p>
        </p:txBody>
      </p:sp>
    </p:spTree>
    <p:extLst>
      <p:ext uri="{BB962C8B-B14F-4D97-AF65-F5344CB8AC3E}">
        <p14:creationId xmlns:p14="http://schemas.microsoft.com/office/powerpoint/2010/main" val="159619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E930D-0885-459B-9CD7-DD583A86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sağlık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E9CDE-E904-4AFE-BE87-10C0FD529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Kişinin FİZİKSEL, RUHSAL ve SOSYAL olarak tam bir iyilik hali içinde olma halidir</a:t>
            </a:r>
          </a:p>
        </p:txBody>
      </p:sp>
    </p:spTree>
    <p:extLst>
      <p:ext uri="{BB962C8B-B14F-4D97-AF65-F5344CB8AC3E}">
        <p14:creationId xmlns:p14="http://schemas.microsoft.com/office/powerpoint/2010/main" val="3449531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2649-E73D-4373-AA35-CC1F961E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pandemi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A55EC-74D0-4696-812C-5A7F11B1D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1918- 1920 İspanyol Gribi</a:t>
            </a:r>
          </a:p>
          <a:p>
            <a:r>
              <a:rPr lang="tr-TR" sz="4000" dirty="0"/>
              <a:t>500 milyon hasta</a:t>
            </a:r>
          </a:p>
          <a:p>
            <a:r>
              <a:rPr lang="tr-TR" sz="4000" dirty="0"/>
              <a:t>50 milyon ölüm</a:t>
            </a:r>
          </a:p>
        </p:txBody>
      </p:sp>
    </p:spTree>
    <p:extLst>
      <p:ext uri="{BB962C8B-B14F-4D97-AF65-F5344CB8AC3E}">
        <p14:creationId xmlns:p14="http://schemas.microsoft.com/office/powerpoint/2010/main" val="665308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8E181-A553-4E33-AF6A-FDDC0E51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COVİD 19 TÜRKİYE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82BCD-DB4C-4694-A1F8-8B53DF302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11Mart 2020 ilk vaka</a:t>
            </a:r>
          </a:p>
          <a:p>
            <a:r>
              <a:rPr lang="tr-TR" sz="3200" dirty="0"/>
              <a:t>Aynı zamanda DSÖnün küresel salgın olarak belirlediği tarih</a:t>
            </a:r>
          </a:p>
        </p:txBody>
      </p:sp>
    </p:spTree>
    <p:extLst>
      <p:ext uri="{BB962C8B-B14F-4D97-AF65-F5344CB8AC3E}">
        <p14:creationId xmlns:p14="http://schemas.microsoft.com/office/powerpoint/2010/main" val="1756953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9CC51-A94D-47FC-A4F2-9297805B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COVİD-19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615D3-CAF3-4F6F-9471-7CCAB845A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DÜNYA :50 MİLYON HASTA</a:t>
            </a:r>
          </a:p>
          <a:p>
            <a:pPr marL="0" indent="0">
              <a:buNone/>
            </a:pPr>
            <a:r>
              <a:rPr lang="tr-TR" sz="2800" dirty="0"/>
              <a:t>              1,25 MİLYON ÖLÜM</a:t>
            </a:r>
          </a:p>
          <a:p>
            <a:endParaRPr lang="tr-TR" sz="2800" dirty="0"/>
          </a:p>
          <a:p>
            <a:r>
              <a:rPr lang="tr-TR" sz="2800" dirty="0"/>
              <a:t>TÜRKİYE 396000 HASTA</a:t>
            </a:r>
          </a:p>
          <a:p>
            <a:pPr marL="0" indent="0">
              <a:buNone/>
            </a:pPr>
            <a:r>
              <a:rPr lang="tr-TR" sz="2800" dirty="0"/>
              <a:t>               10970 ÖLÜM</a:t>
            </a:r>
          </a:p>
        </p:txBody>
      </p:sp>
    </p:spTree>
    <p:extLst>
      <p:ext uri="{BB962C8B-B14F-4D97-AF65-F5344CB8AC3E}">
        <p14:creationId xmlns:p14="http://schemas.microsoft.com/office/powerpoint/2010/main" val="1431213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BC64C-4A00-4038-B4C7-3282FA5D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B052A-2DF6-4A91-84F5-9B23664C7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Yeni Koronavirüs Hastalığı (COVID-19), ilk olarak Çin’in Vuhan Eyaleti’nde Aralık ayının sonlarında solunum yolu belirtileri (ateş, öksürük, nefes darlığı) gelişen bir grup hastada yapılan araştırmalar sonucunda 13 Ocak 2020’de tanımlanan bir virüstür</a:t>
            </a:r>
          </a:p>
        </p:txBody>
      </p:sp>
    </p:spTree>
    <p:extLst>
      <p:ext uri="{BB962C8B-B14F-4D97-AF65-F5344CB8AC3E}">
        <p14:creationId xmlns:p14="http://schemas.microsoft.com/office/powerpoint/2010/main" val="466556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251C-52F6-4D5B-B395-99EAB40D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636BB-E9DA-403D-8E00-C47B3C1CB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Koronavirüsler, hayvanlarda veya insanlarda hastalığa neden olabilecek büyük bir virüs ailesidir.</a:t>
            </a:r>
          </a:p>
        </p:txBody>
      </p:sp>
    </p:spTree>
    <p:extLst>
      <p:ext uri="{BB962C8B-B14F-4D97-AF65-F5344CB8AC3E}">
        <p14:creationId xmlns:p14="http://schemas.microsoft.com/office/powerpoint/2010/main" val="269426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AD76-02B2-4140-B3A2-4E16CE05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 bulaşma yolları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53487-CE0D-459F-8984-BC4AE7469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Damlacık yolu </a:t>
            </a:r>
          </a:p>
          <a:p>
            <a:endParaRPr lang="tr-TR" sz="3600" dirty="0"/>
          </a:p>
          <a:p>
            <a:r>
              <a:rPr lang="tr-TR" sz="3600" dirty="0"/>
              <a:t>Yüzeyden mukozaya</a:t>
            </a:r>
          </a:p>
        </p:txBody>
      </p:sp>
    </p:spTree>
    <p:extLst>
      <p:ext uri="{BB962C8B-B14F-4D97-AF65-F5344CB8AC3E}">
        <p14:creationId xmlns:p14="http://schemas.microsoft.com/office/powerpoint/2010/main" val="639814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D810-3585-40F4-972C-9CF2CFC1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COVİD-19 YÜZEYLERDE NE KADAR YAŞAR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C03C6-3C55-4075-BA99-A48237430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/>
              <a:t>Aerosol (damlacık): 3 saat</a:t>
            </a:r>
          </a:p>
          <a:p>
            <a:r>
              <a:rPr lang="tr-TR" sz="3200" dirty="0"/>
              <a:t>Bakır: 4 saat</a:t>
            </a:r>
          </a:p>
          <a:p>
            <a:r>
              <a:rPr lang="tr-TR" sz="3200" dirty="0"/>
              <a:t>Karton: 24 saat</a:t>
            </a:r>
          </a:p>
          <a:p>
            <a:r>
              <a:rPr lang="tr-TR" sz="3200" dirty="0"/>
              <a:t>Plastik: 72 saat</a:t>
            </a:r>
          </a:p>
          <a:p>
            <a:r>
              <a:rPr lang="tr-TR" sz="3200" dirty="0"/>
              <a:t>Paslanmaz çelik: 72 saat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451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E47E-9F51-42EF-BC59-C38026C8A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 şikayetLER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8CAA0-5F66-4FF3-96DC-1B5B8056CB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Öksürük</a:t>
            </a:r>
          </a:p>
          <a:p>
            <a:r>
              <a:rPr lang="tr-TR" dirty="0"/>
              <a:t>Ateş </a:t>
            </a:r>
          </a:p>
          <a:p>
            <a:r>
              <a:rPr lang="tr-TR" dirty="0"/>
              <a:t>Nefes darlığı</a:t>
            </a:r>
          </a:p>
          <a:p>
            <a:r>
              <a:rPr lang="tr-TR" dirty="0"/>
              <a:t>İshal </a:t>
            </a:r>
          </a:p>
          <a:p>
            <a:r>
              <a:rPr lang="tr-TR" dirty="0"/>
              <a:t>Koku alamama</a:t>
            </a:r>
          </a:p>
          <a:p>
            <a:r>
              <a:rPr lang="tr-TR" dirty="0"/>
              <a:t>Baş ağrısı </a:t>
            </a:r>
          </a:p>
          <a:p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4D6CE-ABCB-4F54-A103-E8022B7602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Eklem ağrısı</a:t>
            </a:r>
          </a:p>
          <a:p>
            <a:pPr marL="0" indent="0">
              <a:buNone/>
            </a:pPr>
            <a:r>
              <a:rPr lang="tr-TR" dirty="0"/>
              <a:t>Kas ağrısı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4787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F3EE0-5ABD-454B-952D-BA262B5F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 riskli gruplar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676BD-DB78-4D2C-8994-FA935BA43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- 60 yaş üstü olanlar</a:t>
            </a:r>
            <a:br>
              <a:rPr lang="tr-TR" sz="3600" dirty="0"/>
            </a:br>
            <a:r>
              <a:rPr lang="tr-TR" sz="3600" dirty="0"/>
              <a:t>- Hipertansiyon</a:t>
            </a:r>
            <a:br>
              <a:rPr lang="tr-TR" sz="3600" dirty="0"/>
            </a:br>
            <a:r>
              <a:rPr lang="tr-TR" sz="3600" dirty="0"/>
              <a:t>- Erkek cinsiyet</a:t>
            </a:r>
            <a:br>
              <a:rPr lang="tr-TR" sz="3600" dirty="0"/>
            </a:br>
            <a:r>
              <a:rPr lang="tr-TR" sz="3600" dirty="0"/>
              <a:t>- Diyabet</a:t>
            </a:r>
            <a:br>
              <a:rPr lang="tr-TR" sz="3600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21332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4CC6-A8AA-4E81-BA8B-F668EA1F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 riskli gruplar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A1507-B355-47A6-83FC-62135A965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- Diyabet</a:t>
            </a:r>
            <a:br>
              <a:rPr lang="tr-TR" sz="3600" dirty="0"/>
            </a:br>
            <a:r>
              <a:rPr lang="tr-TR" sz="3600" dirty="0"/>
              <a:t>- Kronik Solunum yolu hastalığı</a:t>
            </a:r>
            <a:br>
              <a:rPr lang="tr-TR" sz="3600" dirty="0"/>
            </a:br>
            <a:r>
              <a:rPr lang="tr-TR" sz="3600" dirty="0"/>
              <a:t>- </a:t>
            </a:r>
            <a:r>
              <a:rPr lang="tr-TR" sz="3600"/>
              <a:t>Kanser </a:t>
            </a:r>
            <a:br>
              <a:rPr lang="tr-TR" sz="3600" dirty="0"/>
            </a:br>
            <a:r>
              <a:rPr lang="tr-TR" sz="3600" dirty="0"/>
              <a:t>- Sağlık Çalışanları</a:t>
            </a:r>
          </a:p>
        </p:txBody>
      </p:sp>
    </p:spTree>
    <p:extLst>
      <p:ext uri="{BB962C8B-B14F-4D97-AF65-F5344CB8AC3E}">
        <p14:creationId xmlns:p14="http://schemas.microsoft.com/office/powerpoint/2010/main" val="28426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86A8-012A-4C4C-AE41-27A6B09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Sağlığın korunması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024F-321A-4CB3-BA83-2A184B0852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1.Yeterli ve dengeli beslenme</a:t>
            </a:r>
          </a:p>
          <a:p>
            <a:pPr marL="0" indent="0">
              <a:buNone/>
            </a:pPr>
            <a:r>
              <a:rPr lang="tr-TR" dirty="0"/>
              <a:t> 2. Temiz hava </a:t>
            </a:r>
          </a:p>
          <a:p>
            <a:pPr marL="0" indent="0">
              <a:buNone/>
            </a:pPr>
            <a:r>
              <a:rPr lang="tr-TR" dirty="0"/>
              <a:t> 3. Düzenli ve yeterli bedensel etkinlik </a:t>
            </a:r>
          </a:p>
          <a:p>
            <a:pPr marL="0" indent="0">
              <a:buNone/>
            </a:pPr>
            <a:r>
              <a:rPr lang="tr-TR" dirty="0"/>
              <a:t> 4. Düzenli ve yeterli uyku </a:t>
            </a:r>
          </a:p>
          <a:p>
            <a:pPr marL="0" indent="0">
              <a:buNone/>
            </a:pPr>
            <a:r>
              <a:rPr lang="tr-TR" dirty="0"/>
              <a:t> 5. Stresle baş edebilme </a:t>
            </a:r>
          </a:p>
          <a:p>
            <a:pPr marL="0" indent="0">
              <a:buNone/>
            </a:pPr>
            <a:r>
              <a:rPr lang="tr-TR" dirty="0"/>
              <a:t> 6. Kaza ve yaralanmalardan korunma</a:t>
            </a:r>
          </a:p>
          <a:p>
            <a:pPr marL="0" indent="0">
              <a:buNone/>
            </a:pPr>
            <a:r>
              <a:rPr lang="tr-TR" dirty="0"/>
              <a:t> 7. Hastalıklardan korunma </a:t>
            </a:r>
          </a:p>
          <a:p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6F272-BA62-479D-A083-0A52DD098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     </a:t>
            </a:r>
          </a:p>
          <a:p>
            <a:pPr marL="0" indent="0">
              <a:buNone/>
            </a:pPr>
            <a:r>
              <a:rPr lang="tr-TR" sz="4400" dirty="0"/>
              <a:t>      TEMİZLİK   </a:t>
            </a:r>
          </a:p>
          <a:p>
            <a:pPr marL="0" indent="0">
              <a:buNone/>
            </a:pPr>
            <a:r>
              <a:rPr lang="tr-TR" sz="4400" dirty="0"/>
              <a:t>           AŞI</a:t>
            </a:r>
          </a:p>
        </p:txBody>
      </p:sp>
    </p:spTree>
    <p:extLst>
      <p:ext uri="{BB962C8B-B14F-4D97-AF65-F5344CB8AC3E}">
        <p14:creationId xmlns:p14="http://schemas.microsoft.com/office/powerpoint/2010/main" val="2558198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C86AC-A4CA-410C-82C8-F2AE888A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 tanı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65CA-E528-4309-BBCA-EB9E5B1B5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PCR</a:t>
            </a:r>
          </a:p>
          <a:p>
            <a:r>
              <a:rPr lang="tr-TR" sz="3600" dirty="0"/>
              <a:t>Immunglobulin M –yeni hastalık</a:t>
            </a:r>
          </a:p>
          <a:p>
            <a:r>
              <a:rPr lang="tr-TR" sz="3600" dirty="0"/>
              <a:t>Immunoglobulin G   --geçirilmiş hastalık</a:t>
            </a:r>
          </a:p>
        </p:txBody>
      </p:sp>
    </p:spTree>
    <p:extLst>
      <p:ext uri="{BB962C8B-B14F-4D97-AF65-F5344CB8AC3E}">
        <p14:creationId xmlns:p14="http://schemas.microsoft.com/office/powerpoint/2010/main" val="2257852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7E719-3891-457F-BA93-E73CC8FF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 korunma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E01B9-4B0A-4B2D-8B8D-3439EE26F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MASKE </a:t>
            </a:r>
          </a:p>
          <a:p>
            <a:r>
              <a:rPr lang="tr-TR" sz="4000" dirty="0"/>
              <a:t>MESAFE </a:t>
            </a:r>
          </a:p>
          <a:p>
            <a:r>
              <a:rPr lang="tr-TR" sz="4000" dirty="0"/>
              <a:t>TEMİZLİK</a:t>
            </a:r>
          </a:p>
        </p:txBody>
      </p:sp>
    </p:spTree>
    <p:extLst>
      <p:ext uri="{BB962C8B-B14F-4D97-AF65-F5344CB8AC3E}">
        <p14:creationId xmlns:p14="http://schemas.microsoft.com/office/powerpoint/2010/main" val="33150931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B0D7B-2AF7-4BDB-8EDA-6692E1DA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COVİD- EVDE KORUNMA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D120-4708-4D55-BED6-C9ECCAEB4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/>
              <a:t>MESAFE</a:t>
            </a:r>
          </a:p>
          <a:p>
            <a:r>
              <a:rPr lang="tr-TR" sz="3600" dirty="0"/>
              <a:t>TEMİZLİK</a:t>
            </a:r>
          </a:p>
          <a:p>
            <a:pPr marL="0" indent="0">
              <a:buNone/>
            </a:pPr>
            <a:r>
              <a:rPr lang="tr-TR" sz="3600" dirty="0"/>
              <a:t>  1/100 sulandırılmış çamaşır suyuyla (5 litre suya küçük çay bardağının yarısı kadar çamaşır suyu)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6722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0D4CD-CB9F-4902-8913-163C6EEB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COVİD-19 EVDE KORUNMA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E2BE4-3A9B-4D91-A81C-CCD289812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Burun akıntısı, öksürük, kırgınlık vs varsa </a:t>
            </a:r>
            <a:r>
              <a:rPr lang="tr-TR" sz="3600" b="1" dirty="0"/>
              <a:t>Maske ve İzolasyon</a:t>
            </a:r>
          </a:p>
        </p:txBody>
      </p:sp>
    </p:spTree>
    <p:extLst>
      <p:ext uri="{BB962C8B-B14F-4D97-AF65-F5344CB8AC3E}">
        <p14:creationId xmlns:p14="http://schemas.microsoft.com/office/powerpoint/2010/main" val="15599394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1B20A-47B9-4C52-AFC2-C72C49C1F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YAKIN TEMASLI kişiler  (14 gün karantina)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6EF7A-0D71-4E96-B733-62F4AAA20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COVID-19 hastasıyla aynı kapalı ortamda (hastane veya banka bekleme salonları, otobüs, servis vb ulaşım araçları) 1 metreden yakın ve 15 dakika veya daha uzun süre bir arada kalan kişiler. </a:t>
            </a:r>
          </a:p>
          <a:p>
            <a:r>
              <a:rPr lang="tr-TR" dirty="0"/>
              <a:t> COVID-19 hastasıyla aynı uçakta seyahat eden yolculardan iki ön, iki arka ve iki yan koltukta oturan kişiler </a:t>
            </a:r>
          </a:p>
          <a:p>
            <a:r>
              <a:rPr lang="tr-TR" dirty="0"/>
              <a:t> COVID-19 hastasıyla aynı evde yaşayanlar </a:t>
            </a:r>
          </a:p>
          <a:p>
            <a:r>
              <a:rPr lang="tr-TR" dirty="0"/>
              <a:t>COVID-19 hastasıyla aynı ofiste çalışanlar</a:t>
            </a:r>
          </a:p>
        </p:txBody>
      </p:sp>
    </p:spTree>
    <p:extLst>
      <p:ext uri="{BB962C8B-B14F-4D97-AF65-F5344CB8AC3E}">
        <p14:creationId xmlns:p14="http://schemas.microsoft.com/office/powerpoint/2010/main" val="36301419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B5D6C-0E4D-488F-BA2C-57FBBEB98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YAKIN TEMASLI kişiler (14 gün karantina)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6898-08FF-416D-8FBB-C0009A29B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COVID-19 hastasıyla yurtta veya otelde aynı odayı paylaşanlar </a:t>
            </a:r>
          </a:p>
          <a:p>
            <a:r>
              <a:rPr lang="tr-TR" dirty="0"/>
              <a:t> COVID-19 hastasıyla direkt temas eden (örn. el sıkışan) kişiler </a:t>
            </a:r>
          </a:p>
          <a:p>
            <a:r>
              <a:rPr lang="tr-TR" dirty="0"/>
              <a:t> COVID-19 hastasının salgıları (tükürük, balgam vb) ile korunmasız temas eden kişiler </a:t>
            </a:r>
          </a:p>
          <a:p>
            <a:r>
              <a:rPr lang="tr-TR" dirty="0"/>
              <a:t> COVID-19 hastasıyla 1 metreden daha yakın mesafede 15 dakikadan uzun süreyle yüz yüze kalan kişiler  </a:t>
            </a:r>
          </a:p>
          <a:p>
            <a:r>
              <a:rPr lang="tr-TR" dirty="0"/>
              <a:t>COVID-19 hastasını ziyaret eden kişiler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2683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3F304-8C48-41D3-9D34-E8E15CF41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Temaslı kişiler (14 gün şikayet takibi)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3F17-B404-4D35-B86A-E53CFD0A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COVID-19 hastasıyla aynı kapalı ortamda (hastane veya banka bekleme salonları, otobüs, servis vb. ulaşım araçları) 1 metreden uzak mesafede bulunmuş kişiler. </a:t>
            </a:r>
          </a:p>
          <a:p>
            <a:r>
              <a:rPr lang="tr-TR" dirty="0"/>
              <a:t>» COVID-19 hastasıyla aynı kapalı ortamda (hastane veya banka bekleme salonları, otobüs, servis vb. ulaşım araçları) 15 dakikadan kısa süre bulunmuş kişiler. </a:t>
            </a:r>
          </a:p>
          <a:p>
            <a:r>
              <a:rPr lang="tr-TR" dirty="0"/>
              <a:t> COVID-19 hastasıyla 1 metreden daha yakın mesafede 15 dakikadan kısa süreyle yüz yüze kalan kişiler. </a:t>
            </a:r>
          </a:p>
          <a:p>
            <a:r>
              <a:rPr lang="tr-TR" dirty="0"/>
              <a:t>COVID-19 hastasıyla aynı kapalı ortamda 15 dakikadan uzun süre ile maske takarak bulunmuş kişiler.</a:t>
            </a:r>
          </a:p>
        </p:txBody>
      </p:sp>
    </p:spTree>
    <p:extLst>
      <p:ext uri="{BB962C8B-B14F-4D97-AF65-F5344CB8AC3E}">
        <p14:creationId xmlns:p14="http://schemas.microsoft.com/office/powerpoint/2010/main" val="29302367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CBAC-1FA7-4EA2-BC65-A186B4CC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Covid-19 karantina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0FCAF-AD9D-476A-B521-ECEB4744B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PCR+   10 GÜN</a:t>
            </a:r>
          </a:p>
          <a:p>
            <a:r>
              <a:rPr lang="tr-TR" sz="2400" dirty="0"/>
              <a:t>SEMPTOMLU NEGATİF PCR 14 GÜN</a:t>
            </a:r>
          </a:p>
          <a:p>
            <a:r>
              <a:rPr lang="tr-TR" sz="2400" dirty="0"/>
              <a:t>BT + 7GÜN</a:t>
            </a:r>
          </a:p>
          <a:p>
            <a:r>
              <a:rPr lang="tr-TR" sz="2400" dirty="0"/>
              <a:t>YATIŞ 14 GÜN</a:t>
            </a:r>
          </a:p>
          <a:p>
            <a:r>
              <a:rPr lang="tr-TR" sz="2400" dirty="0"/>
              <a:t>YOĞUN BAKIM YATIŞ 20 GÜN</a:t>
            </a:r>
          </a:p>
        </p:txBody>
      </p:sp>
    </p:spTree>
    <p:extLst>
      <p:ext uri="{BB962C8B-B14F-4D97-AF65-F5344CB8AC3E}">
        <p14:creationId xmlns:p14="http://schemas.microsoft.com/office/powerpoint/2010/main" val="22937326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745B1-136F-48DC-896D-043E59BC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162" y="4070255"/>
            <a:ext cx="9603275" cy="1049235"/>
          </a:xfrm>
        </p:spPr>
        <p:txBody>
          <a:bodyPr/>
          <a:lstStyle/>
          <a:p>
            <a:r>
              <a:rPr lang="tr-TR" cap="none" dirty="0"/>
              <a:t>                         teşekkürler... </a:t>
            </a:r>
          </a:p>
        </p:txBody>
      </p:sp>
      <p:pic>
        <p:nvPicPr>
          <p:cNvPr id="5" name="Content Placeholder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6C925934-D1F3-46EE-A159-EB84207375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7146" y="629151"/>
            <a:ext cx="8128000" cy="32131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83EDB9-94F0-4EAF-8890-610AC0C9C5F2}"/>
              </a:ext>
            </a:extLst>
          </p:cNvPr>
          <p:cNvSpPr txBox="1"/>
          <p:nvPr/>
        </p:nvSpPr>
        <p:spPr>
          <a:xfrm>
            <a:off x="2189162" y="5347494"/>
            <a:ext cx="812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>
                <a:hlinkClick r:id="rId3" tooltip="https://adhandmade.wordpress.com/2016/11/08/the-exhibition-of-ataturks-clothes-the-most-stylish-leader-of-the-century/"/>
              </a:rPr>
              <a:t>This Photo</a:t>
            </a:r>
            <a:r>
              <a:rPr lang="tr-TR" sz="900"/>
              <a:t> by Unknown Author is licensed under </a:t>
            </a:r>
            <a:r>
              <a:rPr lang="tr-TR" sz="900">
                <a:hlinkClick r:id="rId4" tooltip="https://creativecommons.org/licenses/by-nc-sa/3.0/"/>
              </a:rPr>
              <a:t>CC BY-SA-NC</a:t>
            </a:r>
            <a:endParaRPr lang="tr-TR" sz="900"/>
          </a:p>
        </p:txBody>
      </p:sp>
    </p:spTree>
    <p:extLst>
      <p:ext uri="{BB962C8B-B14F-4D97-AF65-F5344CB8AC3E}">
        <p14:creationId xmlns:p14="http://schemas.microsoft.com/office/powerpoint/2010/main" val="274888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3274-A5D2-46DB-B8AF-7734A01D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Sağlığın korunması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937F3-7548-4ED9-A5A7-073D60B478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 1.Yeterli ve dengeli beslenme</a:t>
            </a:r>
          </a:p>
          <a:p>
            <a:pPr marL="0" indent="0">
              <a:buNone/>
            </a:pPr>
            <a:r>
              <a:rPr lang="tr-TR" dirty="0"/>
              <a:t> 2. Temiz hava </a:t>
            </a:r>
          </a:p>
          <a:p>
            <a:pPr marL="0" indent="0">
              <a:buNone/>
            </a:pPr>
            <a:r>
              <a:rPr lang="tr-TR" dirty="0"/>
              <a:t> 3. Düzenli ve yeterli bedensel etkinlik </a:t>
            </a:r>
          </a:p>
          <a:p>
            <a:pPr marL="0" indent="0">
              <a:buNone/>
            </a:pPr>
            <a:r>
              <a:rPr lang="tr-TR" dirty="0"/>
              <a:t> 4. Düzenli ve yeterli uyku </a:t>
            </a:r>
          </a:p>
          <a:p>
            <a:pPr marL="0" indent="0">
              <a:buNone/>
            </a:pPr>
            <a:r>
              <a:rPr lang="tr-TR" dirty="0"/>
              <a:t> 5. Stresle baş edebilme </a:t>
            </a:r>
          </a:p>
          <a:p>
            <a:pPr marL="0" indent="0">
              <a:buNone/>
            </a:pPr>
            <a:r>
              <a:rPr lang="tr-TR" dirty="0"/>
              <a:t> 6. Kaza ve yaralanmalardan korunma</a:t>
            </a:r>
          </a:p>
          <a:p>
            <a:pPr marL="0" indent="0">
              <a:buNone/>
            </a:pPr>
            <a:r>
              <a:rPr lang="tr-TR" dirty="0"/>
              <a:t> 7. Hastalıklardan korunma </a:t>
            </a:r>
          </a:p>
          <a:p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027D0-0A9F-4176-8FB6-21A2CB38AF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/>
          </a:p>
          <a:p>
            <a:pPr marL="0" indent="0">
              <a:buNone/>
            </a:pPr>
            <a:r>
              <a:rPr lang="tr-TR" sz="3600" dirty="0"/>
              <a:t>İYOT</a:t>
            </a:r>
          </a:p>
          <a:p>
            <a:pPr marL="0" indent="0">
              <a:buNone/>
            </a:pPr>
            <a:r>
              <a:rPr lang="tr-TR" sz="3600" dirty="0"/>
              <a:t>D VİTAMİNİ</a:t>
            </a:r>
          </a:p>
        </p:txBody>
      </p:sp>
    </p:spTree>
    <p:extLst>
      <p:ext uri="{BB962C8B-B14F-4D97-AF65-F5344CB8AC3E}">
        <p14:creationId xmlns:p14="http://schemas.microsoft.com/office/powerpoint/2010/main" val="343933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86A8-012A-4C4C-AE41-27A6B09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Sağlığın korunması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024F-321A-4CB3-BA83-2A184B0852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1.Yeterli ve dengeli beslenme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 2. Temiz hava </a:t>
            </a:r>
          </a:p>
          <a:p>
            <a:pPr marL="0" indent="0">
              <a:buNone/>
            </a:pPr>
            <a:r>
              <a:rPr lang="tr-TR" dirty="0"/>
              <a:t> 3. Düzenli ve yeterli bedensel etkinlik </a:t>
            </a:r>
          </a:p>
          <a:p>
            <a:pPr marL="0" indent="0">
              <a:buNone/>
            </a:pPr>
            <a:r>
              <a:rPr lang="tr-TR" dirty="0"/>
              <a:t> 4. Düzenli ve yeterli uyku </a:t>
            </a:r>
          </a:p>
          <a:p>
            <a:pPr marL="0" indent="0">
              <a:buNone/>
            </a:pPr>
            <a:r>
              <a:rPr lang="tr-TR" dirty="0"/>
              <a:t> 5. Stresle baş edebilme </a:t>
            </a:r>
          </a:p>
          <a:p>
            <a:pPr marL="0" indent="0">
              <a:buNone/>
            </a:pPr>
            <a:r>
              <a:rPr lang="tr-TR" dirty="0"/>
              <a:t> 6. Kaza ve yaralanmalardan korunma</a:t>
            </a:r>
          </a:p>
          <a:p>
            <a:pPr marL="0" indent="0">
              <a:buNone/>
            </a:pPr>
            <a:r>
              <a:rPr lang="tr-TR" dirty="0"/>
              <a:t> 7. Hastalıklardan korunma </a:t>
            </a:r>
          </a:p>
          <a:p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6F272-BA62-479D-A083-0A52DD098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     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34627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86A8-012A-4C4C-AE41-27A6B09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Sağlığın korunması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024F-321A-4CB3-BA83-2A184B0852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1.Yeterli ve dengeli beslenme</a:t>
            </a:r>
          </a:p>
          <a:p>
            <a:pPr marL="0" indent="0">
              <a:buNone/>
            </a:pPr>
            <a:r>
              <a:rPr lang="tr-TR" dirty="0"/>
              <a:t> 2. Temiz hava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3. Düzenli ve yeterli bedensel etkinlik </a:t>
            </a:r>
          </a:p>
          <a:p>
            <a:pPr marL="0" indent="0">
              <a:buNone/>
            </a:pPr>
            <a:r>
              <a:rPr lang="tr-TR" dirty="0"/>
              <a:t> 4. Düzenli ve yeterli uyku </a:t>
            </a:r>
          </a:p>
          <a:p>
            <a:pPr marL="0" indent="0">
              <a:buNone/>
            </a:pPr>
            <a:r>
              <a:rPr lang="tr-TR" dirty="0"/>
              <a:t> 5. Stresle baş edebilme </a:t>
            </a:r>
          </a:p>
          <a:p>
            <a:pPr marL="0" indent="0">
              <a:buNone/>
            </a:pPr>
            <a:r>
              <a:rPr lang="tr-TR" dirty="0"/>
              <a:t> 6. Kaza ve yaralanmalardan korunma</a:t>
            </a:r>
          </a:p>
          <a:p>
            <a:pPr marL="0" indent="0">
              <a:buNone/>
            </a:pPr>
            <a:r>
              <a:rPr lang="tr-TR" dirty="0"/>
              <a:t> 7. Hastalıklardan korunma </a:t>
            </a:r>
          </a:p>
          <a:p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6F272-BA62-479D-A083-0A52DD098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  Haftada 3 Gün</a:t>
            </a:r>
          </a:p>
          <a:p>
            <a:pPr marL="0" indent="0">
              <a:buNone/>
            </a:pPr>
            <a:r>
              <a:rPr lang="tr-TR" sz="4400" dirty="0"/>
              <a:t>  20 dk   </a:t>
            </a:r>
          </a:p>
          <a:p>
            <a:pPr marL="0" indent="0">
              <a:buNone/>
            </a:pPr>
            <a:r>
              <a:rPr lang="tr-TR" sz="4400" dirty="0"/>
              <a:t>  Orta tempo </a:t>
            </a:r>
          </a:p>
        </p:txBody>
      </p:sp>
    </p:spTree>
    <p:extLst>
      <p:ext uri="{BB962C8B-B14F-4D97-AF65-F5344CB8AC3E}">
        <p14:creationId xmlns:p14="http://schemas.microsoft.com/office/powerpoint/2010/main" val="307132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86A8-012A-4C4C-AE41-27A6B09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Sağlığın korunması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024F-321A-4CB3-BA83-2A184B0852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1.Yeterli ve dengeli beslenme</a:t>
            </a:r>
          </a:p>
          <a:p>
            <a:pPr marL="0" indent="0">
              <a:buNone/>
            </a:pPr>
            <a:r>
              <a:rPr lang="tr-TR" dirty="0"/>
              <a:t> 2. Temiz hava </a:t>
            </a:r>
          </a:p>
          <a:p>
            <a:pPr marL="0" indent="0">
              <a:buNone/>
            </a:pPr>
            <a:r>
              <a:rPr lang="tr-TR" dirty="0"/>
              <a:t> 3. Düzenli ve yeterli bedensel etkinlik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4. Düzenli ve yeterli uyku </a:t>
            </a:r>
          </a:p>
          <a:p>
            <a:pPr marL="0" indent="0">
              <a:buNone/>
            </a:pPr>
            <a:r>
              <a:rPr lang="tr-TR" dirty="0"/>
              <a:t> 5. Stresle baş edebilme </a:t>
            </a:r>
          </a:p>
          <a:p>
            <a:pPr marL="0" indent="0">
              <a:buNone/>
            </a:pPr>
            <a:r>
              <a:rPr lang="tr-TR" dirty="0"/>
              <a:t> 6. Kaza ve yaralanmalardan korunma</a:t>
            </a:r>
          </a:p>
          <a:p>
            <a:pPr marL="0" indent="0">
              <a:buNone/>
            </a:pPr>
            <a:r>
              <a:rPr lang="tr-TR" dirty="0"/>
              <a:t> 7. Hastalıklardan korunma </a:t>
            </a:r>
          </a:p>
          <a:p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6F272-BA62-479D-A083-0A52DD098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    </a:t>
            </a:r>
          </a:p>
          <a:p>
            <a:pPr marL="0" indent="0">
              <a:buNone/>
            </a:pPr>
            <a:r>
              <a:rPr lang="tr-TR" sz="4400" dirty="0"/>
              <a:t>    7-8 Saat</a:t>
            </a:r>
          </a:p>
          <a:p>
            <a:pPr marL="0" indent="0">
              <a:buNone/>
            </a:pPr>
            <a:r>
              <a:rPr lang="tr-TR" sz="4400" dirty="0"/>
              <a:t>    Kalite?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13698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86A8-012A-4C4C-AE41-27A6B09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Sağlığın korunması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024F-321A-4CB3-BA83-2A184B0852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1.Yeterli ve dengeli beslenme</a:t>
            </a:r>
          </a:p>
          <a:p>
            <a:pPr marL="0" indent="0">
              <a:buNone/>
            </a:pPr>
            <a:r>
              <a:rPr lang="tr-TR" dirty="0"/>
              <a:t> 2. Temiz hava </a:t>
            </a:r>
          </a:p>
          <a:p>
            <a:pPr marL="0" indent="0">
              <a:buNone/>
            </a:pPr>
            <a:r>
              <a:rPr lang="tr-TR" dirty="0"/>
              <a:t> 3. Düzenli ve yeterli bedensel etkinlik </a:t>
            </a:r>
          </a:p>
          <a:p>
            <a:pPr marL="0" indent="0">
              <a:buNone/>
            </a:pPr>
            <a:r>
              <a:rPr lang="tr-TR" dirty="0"/>
              <a:t> 4. Düzenli ve yeterli uyku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5. Stresle baş edebilme </a:t>
            </a:r>
          </a:p>
          <a:p>
            <a:pPr marL="0" indent="0">
              <a:buNone/>
            </a:pPr>
            <a:r>
              <a:rPr lang="tr-TR" dirty="0"/>
              <a:t> 6. Kaza ve yaralanmalardan korunma</a:t>
            </a:r>
          </a:p>
          <a:p>
            <a:pPr marL="0" indent="0">
              <a:buNone/>
            </a:pPr>
            <a:r>
              <a:rPr lang="tr-TR" dirty="0"/>
              <a:t> 7. Hastalıklardan korunma </a:t>
            </a:r>
          </a:p>
          <a:p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6F272-BA62-479D-A083-0A52DD098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     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55665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86A8-012A-4C4C-AE41-27A6B09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Sağlığın korunması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024F-321A-4CB3-BA83-2A184B0852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1.Yeterli ve dengeli beslenme</a:t>
            </a:r>
          </a:p>
          <a:p>
            <a:pPr marL="0" indent="0">
              <a:buNone/>
            </a:pPr>
            <a:r>
              <a:rPr lang="tr-TR" dirty="0"/>
              <a:t> 2. Temiz hava </a:t>
            </a:r>
          </a:p>
          <a:p>
            <a:pPr marL="0" indent="0">
              <a:buNone/>
            </a:pPr>
            <a:r>
              <a:rPr lang="tr-TR" dirty="0"/>
              <a:t> 3. Düzenli ve yeterli bedensel etkinlik </a:t>
            </a:r>
          </a:p>
          <a:p>
            <a:pPr marL="0" indent="0">
              <a:buNone/>
            </a:pPr>
            <a:r>
              <a:rPr lang="tr-TR" dirty="0"/>
              <a:t> 4. Düzenli ve yeterli uyku </a:t>
            </a:r>
          </a:p>
          <a:p>
            <a:pPr marL="0" indent="0">
              <a:buNone/>
            </a:pPr>
            <a:r>
              <a:rPr lang="tr-TR" dirty="0"/>
              <a:t> 5. Stresle baş edebilme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 6. Kaza ve yaralanmalardan korunma</a:t>
            </a:r>
          </a:p>
          <a:p>
            <a:pPr marL="0" indent="0">
              <a:buNone/>
            </a:pPr>
            <a:r>
              <a:rPr lang="tr-TR" dirty="0"/>
              <a:t> 7. Hastalıklardan korunma </a:t>
            </a:r>
          </a:p>
          <a:p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6F272-BA62-479D-A083-0A52DD098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     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7414843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469</TotalTime>
  <Words>1106</Words>
  <Application>Microsoft Office PowerPoint</Application>
  <PresentationFormat>Widescreen</PresentationFormat>
  <Paragraphs>194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Bodoni MT</vt:lpstr>
      <vt:lpstr>Gill Sans MT</vt:lpstr>
      <vt:lpstr>Gallery</vt:lpstr>
      <vt:lpstr>Hijyen, sağlık, pandemi</vt:lpstr>
      <vt:lpstr>sağlık</vt:lpstr>
      <vt:lpstr>Sağlığın korunması</vt:lpstr>
      <vt:lpstr>Sağlığın korunması</vt:lpstr>
      <vt:lpstr>Sağlığın korunması</vt:lpstr>
      <vt:lpstr>Sağlığın korunması</vt:lpstr>
      <vt:lpstr>Sağlığın korunması</vt:lpstr>
      <vt:lpstr>Sağlığın korunması</vt:lpstr>
      <vt:lpstr>Sağlığın korunması</vt:lpstr>
      <vt:lpstr>Sağlığın korunması</vt:lpstr>
      <vt:lpstr>Hijyen </vt:lpstr>
      <vt:lpstr>Kişisel hijyen</vt:lpstr>
      <vt:lpstr>KİŞİSEL HİJYENİ ETKİLEYEN FAKTÖRLER</vt:lpstr>
      <vt:lpstr>özbakım</vt:lpstr>
      <vt:lpstr>Çevresel hijyen</vt:lpstr>
      <vt:lpstr>aşı</vt:lpstr>
      <vt:lpstr>Zatürre aşısı</vt:lpstr>
      <vt:lpstr>Grip aşısı</vt:lpstr>
      <vt:lpstr>pandemi</vt:lpstr>
      <vt:lpstr>pandemi</vt:lpstr>
      <vt:lpstr>COVİD 19 TÜRKİYE</vt:lpstr>
      <vt:lpstr>COVİD-19</vt:lpstr>
      <vt:lpstr>Covid-19</vt:lpstr>
      <vt:lpstr>Covid-19</vt:lpstr>
      <vt:lpstr>Covid-19 bulaşma yolları</vt:lpstr>
      <vt:lpstr>COVİD-19 YÜZEYLERDE NE KADAR YAŞAR</vt:lpstr>
      <vt:lpstr>Covid-19 şikayetLER</vt:lpstr>
      <vt:lpstr>Covid-19 riskli gruplar</vt:lpstr>
      <vt:lpstr>Covid-19 riskli gruplar</vt:lpstr>
      <vt:lpstr>Covid-19 tanı</vt:lpstr>
      <vt:lpstr>Covid-19 korunma</vt:lpstr>
      <vt:lpstr>COVİD- EVDE KORUNMA</vt:lpstr>
      <vt:lpstr>COVİD-19 EVDE KORUNMA</vt:lpstr>
      <vt:lpstr>YAKIN TEMASLI kişiler  (14 gün karantina)</vt:lpstr>
      <vt:lpstr>YAKIN TEMASLI kişiler (14 gün karantina)</vt:lpstr>
      <vt:lpstr>Temaslı kişiler (14 gün şikayet takibi)</vt:lpstr>
      <vt:lpstr>Covid-19 karantina</vt:lpstr>
      <vt:lpstr>                         teşekkürler...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Hijyen, sağlık, pandemi</dc:title>
  <dc:creator>Kürşad Artar</dc:creator>
  <cp:lastModifiedBy>Kürşad Artar</cp:lastModifiedBy>
  <cp:revision>27</cp:revision>
  <dcterms:created xsi:type="dcterms:W3CDTF">2020-11-10T08:04:13Z</dcterms:created>
  <dcterms:modified xsi:type="dcterms:W3CDTF">2020-12-16T08:19:19Z</dcterms:modified>
</cp:coreProperties>
</file>